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8" r:id="rId3"/>
    <p:sldId id="266" r:id="rId4"/>
    <p:sldId id="264" r:id="rId5"/>
    <p:sldId id="265" r:id="rId6"/>
    <p:sldId id="260" r:id="rId7"/>
    <p:sldId id="289" r:id="rId8"/>
    <p:sldId id="261" r:id="rId9"/>
    <p:sldId id="267" r:id="rId10"/>
    <p:sldId id="272" r:id="rId11"/>
    <p:sldId id="269" r:id="rId12"/>
    <p:sldId id="270" r:id="rId13"/>
    <p:sldId id="271" r:id="rId14"/>
    <p:sldId id="273" r:id="rId15"/>
    <p:sldId id="291" r:id="rId16"/>
    <p:sldId id="292" r:id="rId17"/>
    <p:sldId id="293" r:id="rId18"/>
    <p:sldId id="294" r:id="rId19"/>
    <p:sldId id="262" r:id="rId20"/>
    <p:sldId id="298" r:id="rId21"/>
    <p:sldId id="299" r:id="rId22"/>
    <p:sldId id="300" r:id="rId23"/>
    <p:sldId id="279" r:id="rId24"/>
    <p:sldId id="280" r:id="rId25"/>
    <p:sldId id="281" r:id="rId26"/>
    <p:sldId id="282" r:id="rId27"/>
    <p:sldId id="283" r:id="rId28"/>
    <p:sldId id="274" r:id="rId29"/>
    <p:sldId id="290" r:id="rId30"/>
    <p:sldId id="288" r:id="rId31"/>
    <p:sldId id="296" r:id="rId32"/>
    <p:sldId id="301" r:id="rId3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3910" autoAdjust="0"/>
    <p:restoredTop sz="94709" autoAdjust="0"/>
  </p:normalViewPr>
  <p:slideViewPr>
    <p:cSldViewPr>
      <p:cViewPr varScale="1">
        <p:scale>
          <a:sx n="75" d="100"/>
          <a:sy n="75" d="100"/>
        </p:scale>
        <p:origin x="-1086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08.10.2011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wipe dir="d"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ozharnyj.ru/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6116" y="571480"/>
            <a:ext cx="5214974" cy="350046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Пожарная</a:t>
            </a:r>
          </a:p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безопасность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214810" y="4214818"/>
            <a:ext cx="3500462" cy="58477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200" b="1" dirty="0" smtClean="0">
                <a:ln w="10160">
                  <a:solidFill>
                    <a:schemeClr val="accent1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Викторина</a:t>
            </a:r>
            <a:endParaRPr lang="ru-RU" sz="3200" b="1" dirty="0">
              <a:ln w="10160">
                <a:solidFill>
                  <a:schemeClr val="accent1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714612" y="6211669"/>
            <a:ext cx="6429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Презентацию подготовила О.М.Якушева, учитель математики </a:t>
            </a:r>
            <a:r>
              <a:rPr lang="ru-RU" dirty="0" err="1" smtClean="0"/>
              <a:t>Ломовской</a:t>
            </a:r>
            <a:r>
              <a:rPr lang="ru-RU" dirty="0" smtClean="0"/>
              <a:t> школы, </a:t>
            </a:r>
            <a:r>
              <a:rPr lang="ru-RU" dirty="0" err="1" smtClean="0"/>
              <a:t>г.Лысьва,Пермский</a:t>
            </a:r>
            <a:r>
              <a:rPr lang="ru-RU" dirty="0" smtClean="0"/>
              <a:t> край</a:t>
            </a:r>
            <a:endParaRPr lang="ru-RU" dirty="0"/>
          </a:p>
        </p:txBody>
      </p:sp>
      <p:sp>
        <p:nvSpPr>
          <p:cNvPr id="22" name="TextBox 21"/>
          <p:cNvSpPr txBox="1"/>
          <p:nvPr/>
        </p:nvSpPr>
        <p:spPr>
          <a:xfrm>
            <a:off x="4143372" y="4929198"/>
            <a:ext cx="33575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2">
                    <a:lumMod val="75000"/>
                  </a:schemeClr>
                </a:solidFill>
              </a:rPr>
              <a:t>6-7 </a:t>
            </a:r>
            <a:r>
              <a:rPr lang="ru-RU" dirty="0" smtClean="0">
                <a:solidFill>
                  <a:schemeClr val="bg2">
                    <a:lumMod val="75000"/>
                  </a:schemeClr>
                </a:solidFill>
              </a:rPr>
              <a:t>классы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00174"/>
            <a:ext cx="2214546" cy="354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0"/>
                            </p:stCondLst>
                            <p:childTnLst>
                              <p:par>
                                <p:cTn id="17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9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Right)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2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14348" y="214290"/>
            <a:ext cx="6858048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2) Как назывался боец, который в далёком прошлом скакал впереди пожарного обоза?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00232" y="3714752"/>
            <a:ext cx="3643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Вестовой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Всадник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Курьер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Скачок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85786" y="214290"/>
            <a:ext cx="678661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3) Как назывался начальник пожарной команды в 19 веке?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28728" y="2571744"/>
            <a:ext cx="54292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Фурман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Поручик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Брандмайор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Брандмейстер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143240" y="3571876"/>
            <a:ext cx="18573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10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40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80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100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285728"/>
            <a:ext cx="714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4) Первая пожарная команда в Москве была создана в двадцатых годах </a:t>
            </a:r>
            <a:r>
              <a:rPr lang="en-US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XVII</a:t>
            </a:r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столетия. Сколько пожарных было в её составе?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500298" y="3429000"/>
            <a:ext cx="36433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Варежка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Рукав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Гидрант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Муфта</a:t>
            </a:r>
            <a:endParaRPr lang="ru-RU" sz="3600" b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42910" y="571480"/>
            <a:ext cx="700092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5) Как называется гибкий трубопровод для перекачки воды к месту  </a:t>
            </a:r>
          </a:p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    пожара?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2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  <p:bldP spid="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643050"/>
            <a:ext cx="271464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III</a:t>
            </a: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ТУР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857884" y="1357298"/>
            <a:ext cx="928694" cy="341632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ЖДЕМ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572396" y="714356"/>
            <a:ext cx="928694" cy="507831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ОТВЕТА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7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428860" y="214290"/>
            <a:ext cx="3000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Пожарные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1071546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2.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"01" самый простой и короткий номер, его легко запомнить. Этот номер легко набрать даже в темноте и на ощупь. </a:t>
            </a:r>
            <a:endParaRPr lang="ru-RU" sz="2000" b="1" dirty="0" smtClean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2571744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3.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Красная, чтобы издалека было видно, что едет пожарный автомобиль, которому необходимо уступить дорогу. Красный цвет - </a:t>
            </a:r>
            <a:r>
              <a:rPr lang="ru-RU" sz="20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цвет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огня.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85720" y="4143380"/>
            <a:ext cx="7572428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4.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Пожарные надевают брезентовый костюм. Он не горит, не намокает. Голову от ударов защищает каска, на руках рукавицы, на ногах сапоги. Для работы в огне и дыму пожарным необходим аппарат для дыхания.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285728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При пожаре могут сгореть вещи, квартира и даже целый дом. Но главное, что при пожаре могут погибнуть люди.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1857364"/>
            <a:ext cx="757242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6.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Страшнее огня бывает дым. В задымленной комнате легко заблудиться и не найти выход. Трудно дышать.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14282" y="3500438"/>
            <a:ext cx="757242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Пожар можно тушить огнетушителем, водой, песком, одеялом.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5720" y="4929198"/>
            <a:ext cx="81439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8. Игры со спичками и зажигалками являются причиной пожара.  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357166"/>
            <a:ext cx="778674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9.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Пожары возникают, если не соблюдаются правила пожарной безопасности: оставляются без присмотра включенными телевизор, утюг, газовая плита и т.д.; если играть со спичками, шалить с огнем.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14282" y="2285992"/>
            <a:ext cx="77153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10.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Необходимо сообщить свой точный адрес, фамилию, имя и что горит. </a:t>
            </a:r>
          </a:p>
          <a:p>
            <a:pPr lvl="0" algn="ctr"/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20" y="3500438"/>
            <a:ext cx="764386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11.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Необходимо смочить водой одежду, покрыть голову мокрой салфеткой, дышать через намоченную ткань, продвигаться к выходу ползком. </a:t>
            </a: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82" y="428604"/>
            <a:ext cx="76438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12.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Смочить свою одежду и все вокруг себя, ждать помощи. Нельзя пытаться выбежать из дома, если живешь на верхних этажах. Пройдя два-три этажа, можно отравиться продуктами горения.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7158" y="2428868"/>
            <a:ext cx="750095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i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13.  </a:t>
            </a:r>
            <a:r>
              <a:rPr lang="ru-RU" sz="20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В деревне или на даче детям в отсутствие взрослых нельзя подходить к печке и открывать печную дверцу. От выскочившего уголька может загореться дом.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85720" y="4429132"/>
            <a:ext cx="764383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14</a:t>
            </a:r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. </a:t>
            </a:r>
            <a:r>
              <a:rPr lang="ru-RU" sz="2000" b="1" dirty="0" smtClean="0">
                <a:solidFill>
                  <a:schemeClr val="accent5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Если печную заслонку закрыть раньше времени, в доме скопится угарный газ и можно задохнуться. </a:t>
            </a:r>
            <a:endParaRPr lang="ru-RU" sz="2000" b="1" dirty="0">
              <a:solidFill>
                <a:schemeClr val="accent5">
                  <a:lumMod val="7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643050"/>
            <a:ext cx="271464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IV</a:t>
            </a: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ТУР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929190" y="1785926"/>
            <a:ext cx="928694" cy="92333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000892" y="428604"/>
            <a:ext cx="928694" cy="590931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СКАЗКАХ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643570" y="3071810"/>
            <a:ext cx="928694" cy="923330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В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8072462" y="571480"/>
            <a:ext cx="928694" cy="507831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dirty="0" smtClean="0">
                <a:ln/>
                <a:solidFill>
                  <a:schemeClr val="accent3"/>
                </a:solidFill>
              </a:rPr>
              <a:t>БЫВАЕТ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42910" y="500042"/>
            <a:ext cx="6929486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400" dirty="0" smtClean="0"/>
              <a:t>Цель:</a:t>
            </a:r>
          </a:p>
          <a:p>
            <a:pPr lvl="0"/>
            <a:r>
              <a:rPr lang="ru-RU" sz="2400" dirty="0" smtClean="0"/>
              <a:t>- Закрепить знания детей по правилам пожарной безопасности.</a:t>
            </a:r>
          </a:p>
          <a:p>
            <a:pPr lvl="0"/>
            <a:r>
              <a:rPr lang="ru-RU" sz="2400" dirty="0" smtClean="0"/>
              <a:t>- Показать роль огня в жизни человека: как положительную, так и отрицательную.</a:t>
            </a:r>
          </a:p>
          <a:p>
            <a:pPr lvl="0"/>
            <a:r>
              <a:rPr lang="ru-RU" sz="2400" dirty="0" smtClean="0"/>
              <a:t>- Развивать память, сообразительность, находчивость, навыки работы в группе.</a:t>
            </a:r>
          </a:p>
          <a:p>
            <a:pPr lvl="0"/>
            <a:r>
              <a:rPr lang="ru-RU" sz="2400" dirty="0" smtClean="0"/>
              <a:t>- Воспитывать нравственные качества: мужество, находчивость, самоотверженность. </a:t>
            </a:r>
          </a:p>
          <a:p>
            <a:r>
              <a:rPr lang="ru-RU" sz="2400" dirty="0" smtClean="0"/>
              <a:t> </a:t>
            </a:r>
          </a:p>
          <a:p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28794" y="285728"/>
            <a:ext cx="464347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</a:rPr>
              <a:t>1. Море пламенем горит,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Выбежал на море кит,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Эй, пожарные, бегите!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Помогите, помогите!</a:t>
            </a:r>
            <a:endParaRPr lang="ru-RU" sz="2400" b="1" dirty="0">
              <a:latin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071670" y="3786190"/>
            <a:ext cx="4143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К.Чуковский "Путаница”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Verdana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628654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</a:rPr>
              <a:t>2. И вдруг заголосили: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"Пожар! Горим! Горим!”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С треском, щелканьем и громом.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Озирается кругом,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Машет красным рукавом.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714480" y="4357694"/>
            <a:ext cx="43577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С. Маршак</a:t>
            </a: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 "Кошкин дом”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Verdana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00100" y="500042"/>
            <a:ext cx="628654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</a:rPr>
              <a:t>3.Что за дым над головой?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Что за гром над мостовой?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Дом пылает за углом.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Что за мрак стоит кругом?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Ставит лестницы команда,</a:t>
            </a:r>
            <a:br>
              <a:rPr lang="ru-RU" sz="2400" b="1" dirty="0" smtClean="0">
                <a:latin typeface="Verdana" pitchFamily="34" charset="0"/>
              </a:rPr>
            </a:br>
            <a:r>
              <a:rPr lang="ru-RU" sz="2400" b="1" dirty="0" smtClean="0">
                <a:latin typeface="Verdana" pitchFamily="34" charset="0"/>
              </a:rPr>
              <a:t>От огня спасает дом.</a:t>
            </a:r>
            <a:endParaRPr lang="ru-RU" sz="2400" b="1" dirty="0">
              <a:latin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00100" y="3357562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С. Михалков</a:t>
            </a: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</a:rPr>
              <a:t> "Дядя Стёпа”.</a:t>
            </a:r>
            <a:endParaRPr lang="ru-RU" sz="3600" b="1" dirty="0">
              <a:solidFill>
                <a:schemeClr val="bg2">
                  <a:lumMod val="50000"/>
                </a:schemeClr>
              </a:solidFill>
              <a:latin typeface="Verdana" pitchFamily="34" charset="0"/>
            </a:endParaRPr>
          </a:p>
        </p:txBody>
      </p:sp>
      <p:grpSp>
        <p:nvGrpSpPr>
          <p:cNvPr id="18" name="Группа 17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57158" y="428604"/>
            <a:ext cx="750099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4. ”И сейчас же все, кого коснулась волшебная палочка феи, заснули… Заснули даже куропатки и фазаны, которые поджаривались на огне. Заснул вертел, на котором они вертелись. Заснул огонь, который их поджаривал.”</a:t>
            </a:r>
            <a:endParaRPr lang="ru-RU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28662" y="4286256"/>
            <a:ext cx="628654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Шарль Перро  “Спящая красавица”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00034" y="285728"/>
            <a:ext cx="7215238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5. ”Раз как-то вечером сидел солдат в своей каморке; совсем уже стемнело, а у него не было денег даже на свечку. Тут он и вспомнил про </a:t>
            </a:r>
            <a:r>
              <a:rPr lang="ru-RU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ведьмину</a:t>
            </a:r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вещицу. Достал солдат ее из кармана и стал высекать огонь. Только он по кремню, дверь распахнулась, и вбежала собака с глазами, точно чайные блюдца”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000232" y="4071942"/>
            <a:ext cx="4756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Г.Х.Андерсен</a:t>
            </a: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“Огниво”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785818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6. “В то же мгновение вся комната наполнилась едким черным дымом, и что-то вроде бесшумного взрыва большой силы подбросило </a:t>
            </a:r>
            <a:r>
              <a:rPr lang="ru-RU" sz="2400" b="1" dirty="0" err="1" smtClean="0">
                <a:latin typeface="Verdana" pitchFamily="34" charset="0"/>
                <a:ea typeface="Verdana" pitchFamily="34" charset="0"/>
                <a:cs typeface="Verdana" pitchFamily="34" charset="0"/>
              </a:rPr>
              <a:t>Вольку</a:t>
            </a:r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 к потолку, где он и повис, зацепившись штанами за крюк, на который предполагалось повесить бабушкину люстру”</a:t>
            </a:r>
            <a:endParaRPr lang="ru-RU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14480" y="4143380"/>
            <a:ext cx="550072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Лазарь </a:t>
            </a:r>
            <a:r>
              <a:rPr lang="ru-RU" sz="3600" b="1" dirty="0" err="1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Лагин</a:t>
            </a:r>
            <a:endParaRPr lang="ru-RU" sz="3600" b="1" dirty="0" smtClean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“Старик </a:t>
            </a:r>
            <a:r>
              <a:rPr lang="ru-RU" sz="3600" b="1" dirty="0" err="1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Хоттабыч</a:t>
            </a:r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”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42852"/>
            <a:ext cx="78581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7.  “Огонь под плитой разгорался все сильней, на сковородках что-то шипело и дымилось, по комнате разносился приятный, вкусный запах. Старуха металась то туда, то сюда и то и дело совала в горшок с супом свой длинный нос, чтобы посмотреть, не готово ли кушанье. Наконец в горшке что-то заклокотало и забулькало, из него повалил пар, и на огонь полилась густая пена. Тогда старуха сняла горшок с плиты, отлила из него супу в серебряную миску и поставила миску перед Яковом”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928794" y="4857760"/>
            <a:ext cx="475676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Вильгельм </a:t>
            </a:r>
            <a:r>
              <a:rPr lang="ru-RU" sz="3600" b="1" dirty="0" err="1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Гауф</a:t>
            </a:r>
            <a:endParaRPr lang="ru-RU" sz="3600" b="1" dirty="0" smtClean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“Карлик Нос”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85728"/>
            <a:ext cx="785818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8. “Сам принес воды, сам набрал веток и сосновых шишек, сам развел у входа в пещеру костер, такой шумный, что закачались ветки на высокой сосне. Сам сварил какао на воде:</a:t>
            </a:r>
          </a:p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- Живо! Садись завтракать.</a:t>
            </a:r>
          </a:p>
          <a:p>
            <a:pPr algn="ctr"/>
            <a:r>
              <a:rPr lang="ru-RU" sz="2400" b="1" dirty="0" smtClean="0">
                <a:latin typeface="Verdana" pitchFamily="34" charset="0"/>
                <a:ea typeface="Verdana" pitchFamily="34" charset="0"/>
                <a:cs typeface="Verdana" pitchFamily="34" charset="0"/>
              </a:rPr>
              <a:t>Они видели дымок костра у корней старой сосны, но им и в голову не пришло, что в этой пещере скрывались деревянные человечки, да еще зажгли костер”</a:t>
            </a:r>
            <a:endParaRPr lang="ru-RU" sz="2400" b="1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85720" y="4143380"/>
            <a:ext cx="778674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А.Н.Толстой</a:t>
            </a:r>
          </a:p>
          <a:p>
            <a:pPr algn="ctr"/>
            <a:r>
              <a:rPr lang="ru-RU" sz="3600" b="1" dirty="0" smtClean="0">
                <a:solidFill>
                  <a:schemeClr val="bg2">
                    <a:lumMod val="5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“Золотой ключик или приключения Буратино”</a:t>
            </a:r>
            <a:endParaRPr lang="ru-RU" sz="3600" dirty="0">
              <a:solidFill>
                <a:schemeClr val="bg2">
                  <a:lumMod val="5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grpSp>
        <p:nvGrpSpPr>
          <p:cNvPr id="19" name="Группа 18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3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643050"/>
            <a:ext cx="271464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v</a:t>
            </a: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ТУР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29322" y="357166"/>
            <a:ext cx="928694" cy="600164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/>
                <a:solidFill>
                  <a:schemeClr val="accent3"/>
                </a:solidFill>
              </a:rPr>
              <a:t>НАРОДНАЯ</a:t>
            </a:r>
            <a:endParaRPr lang="ru-RU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500958" y="285728"/>
            <a:ext cx="928694" cy="600164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4800" b="1" dirty="0" smtClean="0">
                <a:ln/>
                <a:solidFill>
                  <a:schemeClr val="accent3"/>
                </a:solidFill>
              </a:rPr>
              <a:t>МУДРОСТЬ</a:t>
            </a:r>
            <a:endParaRPr lang="ru-RU" sz="48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910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1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12" decel="50000" autoRev="1" fill="hold">
                                          <p:stCondLst>
                                            <p:cond delay="91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72" fill="hold">
                                          <p:stCondLst>
                                            <p:cond delay="17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28596" y="285728"/>
            <a:ext cx="7572428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Искру туши до пожара,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беду отводи до удара. 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Спички не тронь,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в спичках огонь.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Спички не игрушка,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огонь не забава.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Огонь - не вода,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схватит – не выплывешь.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Спичка – невеличка, а огонь великан.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Не шути с огнём 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-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можно сгореть. 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 </a:t>
            </a:r>
          </a:p>
          <a:p>
            <a:pPr algn="ctr"/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Дорого при пожаре</a:t>
            </a:r>
            <a:r>
              <a:rPr lang="en-US" sz="2400" b="1" dirty="0" smtClean="0">
                <a:solidFill>
                  <a:schemeClr val="tx2">
                    <a:lumMod val="75000"/>
                  </a:schemeClr>
                </a:solidFill>
              </a:rPr>
              <a:t>  </a:t>
            </a:r>
            <a: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  <a:t> и ведро воды.</a:t>
            </a:r>
            <a:br>
              <a:rPr lang="ru-RU" sz="2400" b="1" dirty="0" smtClean="0">
                <a:solidFill>
                  <a:schemeClr val="tx2">
                    <a:lumMod val="75000"/>
                  </a:schemeClr>
                </a:solidFill>
              </a:rPr>
            </a:br>
            <a:endParaRPr lang="ru-RU" sz="2400" b="1" dirty="0" smtClean="0">
              <a:solidFill>
                <a:schemeClr val="tx2">
                  <a:lumMod val="75000"/>
                </a:schemeClr>
              </a:solidFill>
            </a:endParaRPr>
          </a:p>
          <a:p>
            <a:pPr algn="ctr"/>
            <a:endParaRPr lang="ru-RU" sz="2400" b="1" dirty="0">
              <a:solidFill>
                <a:schemeClr val="tx2">
                  <a:lumMod val="75000"/>
                </a:schemeClr>
              </a:solidFill>
            </a:endParaRPr>
          </a:p>
        </p:txBody>
      </p:sp>
      <p:grpSp>
        <p:nvGrpSpPr>
          <p:cNvPr id="17" name="Группа 16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1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2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2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2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2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2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2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2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2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3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13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"/>
            <a:ext cx="2643174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3071802" y="1285860"/>
            <a:ext cx="56436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bg1"/>
                </a:solidFill>
              </a:rPr>
              <a:t>Огонь - одно из самых больших чудес природы, с которым человек познакомился. Огонь дарил человеку тепло, свет, защищал от диких зверей. Он был великим помощником человека. </a:t>
            </a:r>
            <a:endParaRPr lang="ru-RU" sz="2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00364" y="1285860"/>
            <a:ext cx="564360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itchFamily="34" charset="0"/>
              </a:rPr>
              <a:t>Правила пожарные без запинки знайте, 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itchFamily="34" charset="0"/>
              </a:rPr>
              <a:t>Правила пожарные строго соблюдайте!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itchFamily="34" charset="0"/>
              </a:rPr>
              <a:t>Утром, вечером и днем</a:t>
            </a:r>
          </a:p>
          <a:p>
            <a:pPr algn="ctr"/>
            <a:r>
              <a:rPr lang="ru-RU" sz="3200" b="1" dirty="0" smtClean="0">
                <a:solidFill>
                  <a:schemeClr val="bg1"/>
                </a:solidFill>
                <a:latin typeface="Verdana" pitchFamily="34" charset="0"/>
              </a:rPr>
              <a:t>Осторожен будь с огнем! </a:t>
            </a:r>
            <a:endParaRPr lang="ru-RU" sz="3200" b="1" dirty="0">
              <a:solidFill>
                <a:schemeClr val="bg1"/>
              </a:solidFill>
              <a:latin typeface="Verdana" pitchFamily="34" charset="0"/>
            </a:endParaRPr>
          </a:p>
        </p:txBody>
      </p:sp>
      <p:pic>
        <p:nvPicPr>
          <p:cNvPr id="5" name="Picture 13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"/>
            <a:ext cx="264317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57554" y="1428736"/>
            <a:ext cx="4857784" cy="3500462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Bottom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Спасибо</a:t>
            </a:r>
          </a:p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за</a:t>
            </a:r>
          </a:p>
          <a:p>
            <a:pPr algn="ctr"/>
            <a:r>
              <a:rPr lang="ru-RU" sz="54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игру</a:t>
            </a:r>
            <a:endParaRPr lang="ru-RU" sz="5400" b="1" i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pic>
        <p:nvPicPr>
          <p:cNvPr id="3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00174"/>
            <a:ext cx="2214546" cy="35421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500430" y="1285860"/>
            <a:ext cx="4714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http://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www.</a:t>
            </a:r>
            <a:r>
              <a:rPr lang="en-US" b="1" dirty="0" err="1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PojarnayaBezopasnost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.</a:t>
            </a:r>
            <a:r>
              <a:rPr lang="ru-RU" b="1" dirty="0" err="1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ru</a:t>
            </a:r>
            <a:r>
              <a:rPr lang="ru-RU" b="1" dirty="0" smtClean="0">
                <a:solidFill>
                  <a:schemeClr val="bg2">
                    <a:lumMod val="75000"/>
                  </a:schemeClr>
                </a:solidFill>
                <a:hlinkClick r:id="rId2"/>
              </a:rPr>
              <a:t>/</a:t>
            </a:r>
            <a:endParaRPr lang="ru-RU" dirty="0">
              <a:solidFill>
                <a:schemeClr val="bg2">
                  <a:lumMod val="75000"/>
                </a:schemeClr>
              </a:solidFill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643306" y="285728"/>
            <a:ext cx="5072098" cy="63709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</a:rPr>
              <a:t>Подарил  Прометей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Красный факел для людей,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Чтобы жаром всех он грел,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Чтоб в светильнике горел,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Мясо жарил и варил,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Страх на зверя наводил,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Обжигал горшки, игрушки,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Правил бронзовые пушки.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Но, к несчастью, этот дар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Вызывал не раз пожар.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Как в костре трещат дрова,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Загорелись лес, дома.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И кидалось то огнище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С адским ревом на жилище.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Легче не пожар тушить, </a:t>
            </a:r>
          </a:p>
          <a:p>
            <a:r>
              <a:rPr lang="ru-RU" sz="2400" dirty="0" smtClean="0">
                <a:solidFill>
                  <a:schemeClr val="bg1"/>
                </a:solidFill>
              </a:rPr>
              <a:t>А его предупредить!</a:t>
            </a:r>
          </a:p>
          <a:p>
            <a:endParaRPr lang="ru-RU" sz="2400" dirty="0">
              <a:solidFill>
                <a:schemeClr val="bg1"/>
              </a:solidFill>
            </a:endParaRPr>
          </a:p>
        </p:txBody>
      </p:sp>
      <p:pic>
        <p:nvPicPr>
          <p:cNvPr id="7" name="Picture 13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"/>
            <a:ext cx="264317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/>
        </p:nvSpPr>
        <p:spPr>
          <a:xfrm>
            <a:off x="3428992" y="857232"/>
            <a:ext cx="500066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Огонь</a:t>
            </a:r>
          </a:p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 хороший слуга, </a:t>
            </a:r>
          </a:p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но </a:t>
            </a:r>
          </a:p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плохой </a:t>
            </a:r>
          </a:p>
          <a:p>
            <a:pPr algn="ctr"/>
            <a:r>
              <a:rPr lang="ru-RU" sz="4800" b="1" dirty="0" smtClean="0">
                <a:solidFill>
                  <a:srgbClr val="FFC000"/>
                </a:solidFill>
              </a:rPr>
              <a:t>хозяин.</a:t>
            </a:r>
            <a:endParaRPr lang="ru-RU" sz="4800" b="1" dirty="0">
              <a:solidFill>
                <a:srgbClr val="FFC000"/>
              </a:solidFill>
            </a:endParaRPr>
          </a:p>
        </p:txBody>
      </p:sp>
      <p:pic>
        <p:nvPicPr>
          <p:cNvPr id="4" name="Picture 13" descr="Рисунок1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1"/>
            <a:ext cx="2643174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5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8" presetClass="entr" presetSubtype="3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1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643050"/>
            <a:ext cx="271464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</a:t>
            </a: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ТУР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072330" y="0"/>
            <a:ext cx="928694" cy="674030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РАЗМИНКА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28" y="571480"/>
            <a:ext cx="514353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Дым столбом поднялся вдруг.</a:t>
            </a:r>
          </a:p>
          <a:p>
            <a:r>
              <a:rPr lang="ru-RU" sz="2400" dirty="0" smtClean="0"/>
              <a:t>Кто не выключил...?</a:t>
            </a:r>
            <a:endParaRPr lang="en-US" sz="2400" dirty="0" smtClean="0"/>
          </a:p>
          <a:p>
            <a:r>
              <a:rPr lang="ru-RU" sz="2400" dirty="0" smtClean="0"/>
              <a:t>Красный отблеск побежал. </a:t>
            </a:r>
          </a:p>
          <a:p>
            <a:r>
              <a:rPr lang="ru-RU" sz="2400" dirty="0" smtClean="0"/>
              <a:t>Кто со спичками...?</a:t>
            </a:r>
          </a:p>
          <a:p>
            <a:r>
              <a:rPr lang="ru-RU" sz="2400" dirty="0" smtClean="0"/>
              <a:t>Стол и шкаф сгорели разом. </a:t>
            </a:r>
          </a:p>
          <a:p>
            <a:r>
              <a:rPr lang="ru-RU" sz="2400" dirty="0" smtClean="0"/>
              <a:t>Кто сушил белье над...?</a:t>
            </a:r>
          </a:p>
          <a:p>
            <a:r>
              <a:rPr lang="ru-RU" sz="2400" dirty="0" smtClean="0"/>
              <a:t>Пламя прыгнуло в листву. </a:t>
            </a:r>
          </a:p>
          <a:p>
            <a:r>
              <a:rPr lang="ru-RU" sz="2400" dirty="0" smtClean="0"/>
              <a:t>Кто у дома жег...?</a:t>
            </a:r>
          </a:p>
          <a:p>
            <a:r>
              <a:rPr lang="ru-RU" sz="2400" dirty="0" smtClean="0"/>
              <a:t>Кто в огонь бросал при этом </a:t>
            </a:r>
          </a:p>
          <a:p>
            <a:r>
              <a:rPr lang="ru-RU" sz="2400" dirty="0" smtClean="0"/>
              <a:t>Незнакомые...?</a:t>
            </a:r>
          </a:p>
          <a:p>
            <a:r>
              <a:rPr lang="ru-RU" sz="2400" dirty="0" smtClean="0"/>
              <a:t>Дым увидел - не зевай </a:t>
            </a:r>
          </a:p>
          <a:p>
            <a:r>
              <a:rPr lang="ru-RU" sz="2400" dirty="0" smtClean="0"/>
              <a:t>И пожарных... .</a:t>
            </a:r>
          </a:p>
          <a:p>
            <a:r>
              <a:rPr lang="ru-RU" sz="2400" dirty="0" smtClean="0"/>
              <a:t>Помни, каждый гражданин, </a:t>
            </a:r>
          </a:p>
          <a:p>
            <a:r>
              <a:rPr lang="ru-RU" sz="2400" dirty="0" smtClean="0"/>
              <a:t>Что их номер…</a:t>
            </a:r>
            <a:endParaRPr lang="ru-RU" sz="2400" dirty="0"/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85852" y="1643050"/>
            <a:ext cx="2714644" cy="2800767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FadeUp">
              <a:avLst/>
            </a:prstTxWarp>
            <a:spAutoFit/>
          </a:bodyPr>
          <a:lstStyle/>
          <a:p>
            <a:pPr algn="ctr"/>
            <a:r>
              <a:rPr lang="en-US" sz="88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II</a:t>
            </a:r>
            <a:r>
              <a:rPr lang="ru-RU" sz="88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ТУР</a:t>
            </a:r>
            <a:endParaRPr lang="ru-RU" sz="88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857884" y="117693"/>
            <a:ext cx="928694" cy="6740307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ИЗВЕСТНО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358082" y="571480"/>
            <a:ext cx="928694" cy="1754326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ЛИ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429520" y="3357562"/>
            <a:ext cx="928694" cy="2585323"/>
          </a:xfrm>
          <a:prstGeom prst="rect">
            <a:avLst/>
          </a:prstGeom>
          <a:solidFill>
            <a:srgbClr val="FFFF0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ВАМ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entr" presetSubtype="0" accel="5000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7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8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1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285728"/>
            <a:ext cx="692948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1) Когда люди научились искусственно добывать огонь?</a:t>
            </a:r>
            <a:endParaRPr lang="ru-RU" sz="3600" b="1" dirty="0">
              <a:solidFill>
                <a:schemeClr val="accent1">
                  <a:lumMod val="60000"/>
                  <a:lumOff val="40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57290" y="3000372"/>
            <a:ext cx="600079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10 – 5 тыс. лет до н.э.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1 – 5 тыс. лет до н.э. 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100 – 50 тыс. лет до н.э.</a:t>
            </a:r>
          </a:p>
          <a:p>
            <a:pPr algn="ctr"/>
            <a:r>
              <a:rPr lang="ru-RU" sz="3600" b="1" dirty="0" smtClean="0">
                <a:solidFill>
                  <a:srgbClr val="002060"/>
                </a:solidFill>
              </a:rPr>
              <a:t> 50 – 20 тыс.лет до н.э.</a:t>
            </a:r>
            <a:endParaRPr lang="ru-RU" sz="3600" b="1" dirty="0">
              <a:solidFill>
                <a:srgbClr val="002060"/>
              </a:solidFill>
            </a:endParaRPr>
          </a:p>
        </p:txBody>
      </p:sp>
      <p:grpSp>
        <p:nvGrpSpPr>
          <p:cNvPr id="22" name="Группа 21"/>
          <p:cNvGrpSpPr/>
          <p:nvPr/>
        </p:nvGrpSpPr>
        <p:grpSpPr>
          <a:xfrm>
            <a:off x="0" y="4572008"/>
            <a:ext cx="9144000" cy="2285992"/>
            <a:chOff x="0" y="4572008"/>
            <a:chExt cx="9144000" cy="2285992"/>
          </a:xfrm>
        </p:grpSpPr>
        <p:pic>
          <p:nvPicPr>
            <p:cNvPr id="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24184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0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1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4962162" y="5929330"/>
              <a:ext cx="740314" cy="928670"/>
            </a:xfrm>
            <a:prstGeom prst="rect">
              <a:avLst/>
            </a:prstGeom>
            <a:noFill/>
          </p:spPr>
        </p:pic>
        <p:pic>
          <p:nvPicPr>
            <p:cNvPr id="11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6322764" y="5643578"/>
              <a:ext cx="740314" cy="1214422"/>
            </a:xfrm>
            <a:prstGeom prst="rect">
              <a:avLst/>
            </a:prstGeom>
            <a:noFill/>
          </p:spPr>
        </p:pic>
        <p:pic>
          <p:nvPicPr>
            <p:cNvPr id="12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043084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13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763403" y="5786454"/>
              <a:ext cx="740314" cy="1071546"/>
            </a:xfrm>
            <a:prstGeom prst="rect">
              <a:avLst/>
            </a:prstGeom>
            <a:noFill/>
          </p:spPr>
        </p:pic>
        <p:pic>
          <p:nvPicPr>
            <p:cNvPr id="14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8403686" y="4572008"/>
              <a:ext cx="740314" cy="2285992"/>
            </a:xfrm>
            <a:prstGeom prst="rect">
              <a:avLst/>
            </a:prstGeom>
            <a:noFill/>
          </p:spPr>
        </p:pic>
        <p:pic>
          <p:nvPicPr>
            <p:cNvPr id="15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881240" y="6072206"/>
              <a:ext cx="740314" cy="785794"/>
            </a:xfrm>
            <a:prstGeom prst="rect">
              <a:avLst/>
            </a:prstGeom>
            <a:noFill/>
          </p:spPr>
        </p:pic>
        <p:pic>
          <p:nvPicPr>
            <p:cNvPr id="16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2160921" y="6357958"/>
              <a:ext cx="740314" cy="500042"/>
            </a:xfrm>
            <a:prstGeom prst="rect">
              <a:avLst/>
            </a:prstGeom>
            <a:noFill/>
          </p:spPr>
        </p:pic>
        <p:pic>
          <p:nvPicPr>
            <p:cNvPr id="17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1440602" y="5500702"/>
              <a:ext cx="740314" cy="1357298"/>
            </a:xfrm>
            <a:prstGeom prst="rect">
              <a:avLst/>
            </a:prstGeom>
            <a:noFill/>
          </p:spPr>
        </p:pic>
        <p:pic>
          <p:nvPicPr>
            <p:cNvPr id="18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720283" y="6215082"/>
              <a:ext cx="740314" cy="642918"/>
            </a:xfrm>
            <a:prstGeom prst="rect">
              <a:avLst/>
            </a:prstGeom>
            <a:noFill/>
          </p:spPr>
        </p:pic>
        <p:pic>
          <p:nvPicPr>
            <p:cNvPr id="19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5682481" y="6500834"/>
              <a:ext cx="740314" cy="357166"/>
            </a:xfrm>
            <a:prstGeom prst="rect">
              <a:avLst/>
            </a:prstGeom>
            <a:noFill/>
          </p:spPr>
        </p:pic>
        <p:pic>
          <p:nvPicPr>
            <p:cNvPr id="20" name="Picture 13" descr="Рисунок1"/>
            <p:cNvPicPr>
              <a:picLocks noChangeAspect="1" noChangeArrowheads="1" noCrop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>
            <a:xfrm>
              <a:off x="3521524" y="5715016"/>
              <a:ext cx="740314" cy="1142984"/>
            </a:xfrm>
            <a:prstGeom prst="rect">
              <a:avLst/>
            </a:prstGeom>
            <a:noFill/>
          </p:spPr>
        </p:pic>
      </p:grpSp>
    </p:spTree>
  </p:cSld>
  <p:clrMapOvr>
    <a:masterClrMapping/>
  </p:clrMapOvr>
  <p:transition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53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 override="childStyle"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99CC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allAtOnce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658</TotalTime>
  <Words>1103</Words>
  <PresentationFormat>Экран (4:3)</PresentationFormat>
  <Paragraphs>148</Paragraphs>
  <Slides>32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32</vt:i4>
      </vt:variant>
    </vt:vector>
  </HeadingPairs>
  <TitlesOfParts>
    <vt:vector size="33" baseType="lpstr">
      <vt:lpstr>Изящная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Сергей</dc:creator>
  <cp:lastModifiedBy>Krakozyabra</cp:lastModifiedBy>
  <cp:revision>59</cp:revision>
  <dcterms:created xsi:type="dcterms:W3CDTF">2011-01-25T06:49:20Z</dcterms:created>
  <dcterms:modified xsi:type="dcterms:W3CDTF">2011-10-08T14:47:53Z</dcterms:modified>
</cp:coreProperties>
</file>